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embeddedFontLst>
    <p:embeddedFont>
      <p:font typeface="Inter" panose="020B0604020202020204" charset="0"/>
      <p:regular r:id="rId9"/>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43" d="100"/>
          <a:sy n="43" d="100"/>
        </p:scale>
        <p:origin x="243"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font" Target="fonts/font1.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185599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70861"/>
            <a:ext cx="7556421" cy="3081099"/>
          </a:xfrm>
          <a:prstGeom prst="rect">
            <a:avLst/>
          </a:prstGeom>
          <a:noFill/>
          <a:ln/>
        </p:spPr>
        <p:txBody>
          <a:bodyPr wrap="square" lIns="0" tIns="0" rIns="0" bIns="0" rtlCol="0" anchor="t"/>
          <a:lstStyle/>
          <a:p>
            <a:pPr marL="0" indent="0">
              <a:lnSpc>
                <a:spcPts val="8050"/>
              </a:lnSpc>
              <a:buNone/>
            </a:pPr>
            <a:r>
              <a:rPr lang="en-US" sz="6450" b="1" dirty="0">
                <a:solidFill>
                  <a:srgbClr val="000000"/>
                </a:solidFill>
                <a:latin typeface="Petrona Bold" pitchFamily="34" charset="0"/>
                <a:ea typeface="Petrona Bold" pitchFamily="34" charset="-122"/>
                <a:cs typeface="Petrona Bold" pitchFamily="34" charset="-120"/>
              </a:rPr>
              <a:t>Real-Time AI-Powered Voice Translator</a:t>
            </a:r>
            <a:endParaRPr lang="en-US" sz="6450" dirty="0"/>
          </a:p>
        </p:txBody>
      </p:sp>
      <p:sp>
        <p:nvSpPr>
          <p:cNvPr id="4" name="Text 1"/>
          <p:cNvSpPr/>
          <p:nvPr/>
        </p:nvSpPr>
        <p:spPr>
          <a:xfrm>
            <a:off x="793790" y="4592122"/>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Introducing a cutting-edge real-time voice translator powered by advanced artificial intelligence technologies. This innovative system leverages Google Cloud and its powerful tools to accurately translate voice into multiple languages, revolutionizing cross-language communication.</a:t>
            </a:r>
            <a:endParaRPr lang="en-US" sz="1750" dirty="0"/>
          </a:p>
        </p:txBody>
      </p:sp>
      <p:sp>
        <p:nvSpPr>
          <p:cNvPr id="5" name="Shape 2"/>
          <p:cNvSpPr/>
          <p:nvPr/>
        </p:nvSpPr>
        <p:spPr>
          <a:xfrm>
            <a:off x="7987308" y="6678692"/>
            <a:ext cx="362903" cy="362903"/>
          </a:xfrm>
          <a:prstGeom prst="roundRect">
            <a:avLst>
              <a:gd name="adj" fmla="val 25194296"/>
            </a:avLst>
          </a:prstGeom>
          <a:noFill/>
          <a:ln w="7620">
            <a:solidFill>
              <a:srgbClr val="FFFFFF"/>
            </a:solidFill>
            <a:prstDash val="solid"/>
          </a:ln>
        </p:spPr>
        <p:txBody>
          <a:bodyPr/>
          <a:lstStyle/>
          <a:p>
            <a:endParaRPr lang="fr-FR"/>
          </a:p>
        </p:txBody>
      </p:sp>
      <p:sp>
        <p:nvSpPr>
          <p:cNvPr id="7" name="Text 3"/>
          <p:cNvSpPr/>
          <p:nvPr/>
        </p:nvSpPr>
        <p:spPr>
          <a:xfrm>
            <a:off x="6033135" y="6661785"/>
            <a:ext cx="1840825" cy="396835"/>
          </a:xfrm>
          <a:prstGeom prst="rect">
            <a:avLst/>
          </a:prstGeom>
          <a:noFill/>
          <a:ln/>
        </p:spPr>
        <p:txBody>
          <a:bodyPr wrap="none" lIns="0" tIns="0" rIns="0" bIns="0" rtlCol="0" anchor="t"/>
          <a:lstStyle/>
          <a:p>
            <a:pPr marL="0" indent="0" algn="r">
              <a:lnSpc>
                <a:spcPts val="3100"/>
              </a:lnSpc>
              <a:buNone/>
            </a:pPr>
            <a:r>
              <a:rPr lang="en-US" sz="2200" b="1" dirty="0">
                <a:solidFill>
                  <a:srgbClr val="272525"/>
                </a:solidFill>
                <a:latin typeface="Inter Bold" pitchFamily="34" charset="0"/>
                <a:ea typeface="Inter Bold" pitchFamily="34" charset="-122"/>
                <a:cs typeface="Inter Bold" pitchFamily="34" charset="-120"/>
              </a:rPr>
              <a:t>Hackathon GENAI </a:t>
            </a:r>
            <a:r>
              <a:rPr lang="en-US" sz="2200" b="1" dirty="0" err="1">
                <a:solidFill>
                  <a:srgbClr val="272525"/>
                </a:solidFill>
                <a:latin typeface="Inter Bold" pitchFamily="34" charset="0"/>
                <a:ea typeface="Inter Bold" pitchFamily="34" charset="-122"/>
                <a:cs typeface="Inter Bold" pitchFamily="34" charset="-120"/>
              </a:rPr>
              <a:t>Supinfo</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632466"/>
            <a:ext cx="5954197"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Project Context</a:t>
            </a:r>
            <a:endParaRPr lang="en-US" sz="4650" dirty="0"/>
          </a:p>
        </p:txBody>
      </p:sp>
      <p:sp>
        <p:nvSpPr>
          <p:cNvPr id="4" name="Shape 1"/>
          <p:cNvSpPr/>
          <p:nvPr/>
        </p:nvSpPr>
        <p:spPr>
          <a:xfrm>
            <a:off x="6280190" y="2716887"/>
            <a:ext cx="3664863" cy="3880247"/>
          </a:xfrm>
          <a:prstGeom prst="roundRect">
            <a:avLst>
              <a:gd name="adj" fmla="val 2599"/>
            </a:avLst>
          </a:prstGeom>
          <a:solidFill>
            <a:srgbClr val="CCEEFF"/>
          </a:solidFill>
          <a:ln w="7620">
            <a:solidFill>
              <a:srgbClr val="B2D4E5"/>
            </a:solidFill>
            <a:prstDash val="solid"/>
          </a:ln>
        </p:spPr>
        <p:txBody>
          <a:bodyPr/>
          <a:lstStyle/>
          <a:p>
            <a:endParaRPr lang="fr-FR"/>
          </a:p>
        </p:txBody>
      </p:sp>
      <p:sp>
        <p:nvSpPr>
          <p:cNvPr id="5" name="Text 2"/>
          <p:cNvSpPr/>
          <p:nvPr/>
        </p:nvSpPr>
        <p:spPr>
          <a:xfrm>
            <a:off x="6514624" y="2951321"/>
            <a:ext cx="3195995" cy="744141"/>
          </a:xfrm>
          <a:prstGeom prst="rect">
            <a:avLst/>
          </a:prstGeom>
          <a:noFill/>
          <a:ln/>
        </p:spPr>
        <p:txBody>
          <a:bodyPr wrap="squar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Google Cloud Hackathon</a:t>
            </a:r>
            <a:endParaRPr lang="en-US" sz="2300" dirty="0"/>
          </a:p>
        </p:txBody>
      </p:sp>
      <p:sp>
        <p:nvSpPr>
          <p:cNvPr id="6" name="Text 3"/>
          <p:cNvSpPr/>
          <p:nvPr/>
        </p:nvSpPr>
        <p:spPr>
          <a:xfrm>
            <a:off x="6514624" y="3831550"/>
            <a:ext cx="3195995" cy="2177415"/>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As part of the Google Cloud Hackathon, the objective is to design a real-time voice translator using advanced artificial intelligence technologies.</a:t>
            </a:r>
            <a:endParaRPr lang="en-US" sz="1750" dirty="0"/>
          </a:p>
        </p:txBody>
      </p:sp>
      <p:sp>
        <p:nvSpPr>
          <p:cNvPr id="7" name="Shape 4"/>
          <p:cNvSpPr/>
          <p:nvPr/>
        </p:nvSpPr>
        <p:spPr>
          <a:xfrm>
            <a:off x="10171867" y="2716887"/>
            <a:ext cx="3664863" cy="3880247"/>
          </a:xfrm>
          <a:prstGeom prst="roundRect">
            <a:avLst>
              <a:gd name="adj" fmla="val 2599"/>
            </a:avLst>
          </a:prstGeom>
          <a:solidFill>
            <a:srgbClr val="CCEEFF"/>
          </a:solidFill>
          <a:ln w="7620">
            <a:solidFill>
              <a:srgbClr val="B2D4E5"/>
            </a:solidFill>
            <a:prstDash val="solid"/>
          </a:ln>
        </p:spPr>
        <p:txBody>
          <a:bodyPr/>
          <a:lstStyle/>
          <a:p>
            <a:endParaRPr lang="fr-FR"/>
          </a:p>
        </p:txBody>
      </p:sp>
      <p:sp>
        <p:nvSpPr>
          <p:cNvPr id="8" name="Text 5"/>
          <p:cNvSpPr/>
          <p:nvPr/>
        </p:nvSpPr>
        <p:spPr>
          <a:xfrm>
            <a:off x="10406301" y="2951321"/>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Google Cloud Tools</a:t>
            </a:r>
            <a:endParaRPr lang="en-US" sz="2300" dirty="0"/>
          </a:p>
        </p:txBody>
      </p:sp>
      <p:sp>
        <p:nvSpPr>
          <p:cNvPr id="9" name="Text 6"/>
          <p:cNvSpPr/>
          <p:nvPr/>
        </p:nvSpPr>
        <p:spPr>
          <a:xfrm>
            <a:off x="10406301" y="3459480"/>
            <a:ext cx="3195995" cy="290322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This project will rely on Google Cloud and its tools (such as Vertex AI and Cloud AI APIs) to implement an innovative and functional system that accurately translates voice into multiple languages.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82241" y="793671"/>
            <a:ext cx="5867281" cy="733425"/>
          </a:xfrm>
          <a:prstGeom prst="rect">
            <a:avLst/>
          </a:prstGeom>
          <a:noFill/>
          <a:ln/>
        </p:spPr>
        <p:txBody>
          <a:bodyPr wrap="none" lIns="0" tIns="0" rIns="0" bIns="0" rtlCol="0" anchor="t"/>
          <a:lstStyle/>
          <a:p>
            <a:pPr marL="0" indent="0">
              <a:lnSpc>
                <a:spcPts val="5750"/>
              </a:lnSpc>
              <a:buNone/>
            </a:pPr>
            <a:r>
              <a:rPr lang="en-US" sz="4600" b="1" dirty="0">
                <a:solidFill>
                  <a:srgbClr val="000000"/>
                </a:solidFill>
                <a:latin typeface="Petrona Bold" pitchFamily="34" charset="0"/>
                <a:ea typeface="Petrona Bold" pitchFamily="34" charset="-122"/>
                <a:cs typeface="Petrona Bold" pitchFamily="34" charset="-120"/>
              </a:rPr>
              <a:t>Project Objectives</a:t>
            </a:r>
            <a:endParaRPr lang="en-US" sz="4600" dirty="0"/>
          </a:p>
        </p:txBody>
      </p:sp>
      <p:sp>
        <p:nvSpPr>
          <p:cNvPr id="3" name="Text 1"/>
          <p:cNvSpPr/>
          <p:nvPr/>
        </p:nvSpPr>
        <p:spPr>
          <a:xfrm>
            <a:off x="782241" y="2085737"/>
            <a:ext cx="2933581" cy="366713"/>
          </a:xfrm>
          <a:prstGeom prst="rect">
            <a:avLst/>
          </a:prstGeom>
          <a:noFill/>
          <a:ln/>
        </p:spPr>
        <p:txBody>
          <a:bodyPr wrap="none" lIns="0" tIns="0" rIns="0" bIns="0" rtlCol="0" anchor="t"/>
          <a:lstStyle/>
          <a:p>
            <a:pPr marL="0" indent="0">
              <a:lnSpc>
                <a:spcPts val="2850"/>
              </a:lnSpc>
              <a:buNone/>
            </a:pPr>
            <a:r>
              <a:rPr lang="en-US" sz="2300" b="1" dirty="0">
                <a:solidFill>
                  <a:srgbClr val="000000"/>
                </a:solidFill>
                <a:latin typeface="Petrona Bold" pitchFamily="34" charset="0"/>
                <a:ea typeface="Petrona Bold" pitchFamily="34" charset="-122"/>
                <a:cs typeface="Petrona Bold" pitchFamily="34" charset="-120"/>
              </a:rPr>
              <a:t>Main Objectives</a:t>
            </a:r>
            <a:endParaRPr lang="en-US" sz="2300" dirty="0"/>
          </a:p>
        </p:txBody>
      </p:sp>
      <p:sp>
        <p:nvSpPr>
          <p:cNvPr id="4" name="Text 2"/>
          <p:cNvSpPr/>
          <p:nvPr/>
        </p:nvSpPr>
        <p:spPr>
          <a:xfrm>
            <a:off x="782241" y="2675930"/>
            <a:ext cx="3991213" cy="1072634"/>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72525"/>
                </a:solidFill>
                <a:latin typeface="Inter" pitchFamily="34" charset="0"/>
                <a:ea typeface="Inter" pitchFamily="34" charset="-122"/>
                <a:cs typeface="Inter" pitchFamily="34" charset="-120"/>
              </a:rPr>
              <a:t>Develop an application capable of translating voice in real-time into multiple languages.</a:t>
            </a:r>
            <a:endParaRPr lang="en-US" sz="1750" dirty="0"/>
          </a:p>
        </p:txBody>
      </p:sp>
      <p:sp>
        <p:nvSpPr>
          <p:cNvPr id="5" name="Text 3"/>
          <p:cNvSpPr/>
          <p:nvPr/>
        </p:nvSpPr>
        <p:spPr>
          <a:xfrm>
            <a:off x="782241" y="3826788"/>
            <a:ext cx="3991213" cy="1072634"/>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72525"/>
                </a:solidFill>
                <a:latin typeface="Inter" pitchFamily="34" charset="0"/>
                <a:ea typeface="Inter" pitchFamily="34" charset="-122"/>
                <a:cs typeface="Inter" pitchFamily="34" charset="-120"/>
              </a:rPr>
              <a:t>Leverage existing AI models on Vertex AI to minimize development time.</a:t>
            </a:r>
            <a:endParaRPr lang="en-US" sz="1750" dirty="0"/>
          </a:p>
        </p:txBody>
      </p:sp>
      <p:sp>
        <p:nvSpPr>
          <p:cNvPr id="6" name="Text 4"/>
          <p:cNvSpPr/>
          <p:nvPr/>
        </p:nvSpPr>
        <p:spPr>
          <a:xfrm>
            <a:off x="782241" y="4977646"/>
            <a:ext cx="3991213" cy="715089"/>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72525"/>
                </a:solidFill>
                <a:latin typeface="Inter" pitchFamily="34" charset="0"/>
                <a:ea typeface="Inter" pitchFamily="34" charset="-122"/>
                <a:cs typeface="Inter" pitchFamily="34" charset="-120"/>
              </a:rPr>
              <a:t>Implement the following technologies:</a:t>
            </a:r>
            <a:endParaRPr lang="en-US" sz="1750" dirty="0"/>
          </a:p>
        </p:txBody>
      </p:sp>
      <p:sp>
        <p:nvSpPr>
          <p:cNvPr id="7" name="Text 5"/>
          <p:cNvSpPr/>
          <p:nvPr/>
        </p:nvSpPr>
        <p:spPr>
          <a:xfrm>
            <a:off x="782241" y="5770959"/>
            <a:ext cx="3991213" cy="715089"/>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72525"/>
                </a:solidFill>
                <a:latin typeface="Inter" pitchFamily="34" charset="0"/>
                <a:ea typeface="Inter" pitchFamily="34" charset="-122"/>
                <a:cs typeface="Inter" pitchFamily="34" charset="-120"/>
              </a:rPr>
              <a:t>Speech-to-Text (voice recognition).</a:t>
            </a:r>
            <a:endParaRPr lang="en-US" sz="1750" dirty="0"/>
          </a:p>
        </p:txBody>
      </p:sp>
      <p:sp>
        <p:nvSpPr>
          <p:cNvPr id="8" name="Text 6"/>
          <p:cNvSpPr/>
          <p:nvPr/>
        </p:nvSpPr>
        <p:spPr>
          <a:xfrm>
            <a:off x="782241" y="6564273"/>
            <a:ext cx="3991213" cy="357545"/>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272525"/>
                </a:solidFill>
                <a:latin typeface="Inter" pitchFamily="34" charset="0"/>
                <a:ea typeface="Inter" pitchFamily="34" charset="-122"/>
                <a:cs typeface="Inter" pitchFamily="34" charset="-120"/>
              </a:rPr>
              <a:t>Text-to-Text (text translation).</a:t>
            </a:r>
            <a:endParaRPr lang="en-US" sz="1750" dirty="0"/>
          </a:p>
        </p:txBody>
      </p:sp>
      <p:sp>
        <p:nvSpPr>
          <p:cNvPr id="9" name="Text 7"/>
          <p:cNvSpPr/>
          <p:nvPr/>
        </p:nvSpPr>
        <p:spPr>
          <a:xfrm>
            <a:off x="782241" y="7000042"/>
            <a:ext cx="3991213" cy="357545"/>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272525"/>
                </a:solidFill>
                <a:latin typeface="Inter" pitchFamily="34" charset="0"/>
                <a:ea typeface="Inter" pitchFamily="34" charset="-122"/>
                <a:cs typeface="Inter" pitchFamily="34" charset="-120"/>
              </a:rPr>
              <a:t>Text-to-Speech (voice synthesis).</a:t>
            </a:r>
            <a:endParaRPr lang="en-US" sz="1750" dirty="0"/>
          </a:p>
        </p:txBody>
      </p:sp>
      <p:sp>
        <p:nvSpPr>
          <p:cNvPr id="10" name="Text 8"/>
          <p:cNvSpPr/>
          <p:nvPr/>
        </p:nvSpPr>
        <p:spPr>
          <a:xfrm>
            <a:off x="5326380" y="2085737"/>
            <a:ext cx="2933581" cy="366713"/>
          </a:xfrm>
          <a:prstGeom prst="rect">
            <a:avLst/>
          </a:prstGeom>
          <a:noFill/>
          <a:ln/>
        </p:spPr>
        <p:txBody>
          <a:bodyPr wrap="none" lIns="0" tIns="0" rIns="0" bIns="0" rtlCol="0" anchor="t"/>
          <a:lstStyle/>
          <a:p>
            <a:pPr marL="0" indent="0">
              <a:lnSpc>
                <a:spcPts val="2850"/>
              </a:lnSpc>
              <a:buNone/>
            </a:pPr>
            <a:r>
              <a:rPr lang="en-US" sz="2300" b="1" dirty="0">
                <a:solidFill>
                  <a:srgbClr val="000000"/>
                </a:solidFill>
                <a:latin typeface="Petrona Bold" pitchFamily="34" charset="0"/>
                <a:ea typeface="Petrona Bold" pitchFamily="34" charset="-122"/>
                <a:cs typeface="Petrona Bold" pitchFamily="34" charset="-120"/>
              </a:rPr>
              <a:t>Secondary Objectives</a:t>
            </a:r>
            <a:endParaRPr lang="en-US" sz="2300" dirty="0"/>
          </a:p>
        </p:txBody>
      </p:sp>
      <p:sp>
        <p:nvSpPr>
          <p:cNvPr id="11" name="Text 9"/>
          <p:cNvSpPr/>
          <p:nvPr/>
        </p:nvSpPr>
        <p:spPr>
          <a:xfrm>
            <a:off x="5326380" y="2675930"/>
            <a:ext cx="3991213" cy="1072634"/>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72525"/>
                </a:solidFill>
                <a:latin typeface="Inter" pitchFamily="34" charset="0"/>
                <a:ea typeface="Inter" pitchFamily="34" charset="-122"/>
                <a:cs typeface="Inter" pitchFamily="34" charset="-120"/>
              </a:rPr>
              <a:t>Integrate a communication server to transmit translations to external listening devices.</a:t>
            </a:r>
            <a:endParaRPr lang="en-US" sz="1750" dirty="0"/>
          </a:p>
        </p:txBody>
      </p:sp>
      <p:sp>
        <p:nvSpPr>
          <p:cNvPr id="12" name="Text 10"/>
          <p:cNvSpPr/>
          <p:nvPr/>
        </p:nvSpPr>
        <p:spPr>
          <a:xfrm>
            <a:off x="5326380" y="3826788"/>
            <a:ext cx="3991213" cy="1072634"/>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72525"/>
                </a:solidFill>
                <a:latin typeface="Inter" pitchFamily="34" charset="0"/>
                <a:ea typeface="Inter" pitchFamily="34" charset="-122"/>
                <a:cs typeface="Inter" pitchFamily="34" charset="-120"/>
              </a:rPr>
              <a:t>Provide educational feedback for users wishing to improve their diction or learn a new language.</a:t>
            </a:r>
            <a:endParaRPr lang="en-US" sz="1750" dirty="0"/>
          </a:p>
        </p:txBody>
      </p:sp>
      <p:sp>
        <p:nvSpPr>
          <p:cNvPr id="13" name="Text 11"/>
          <p:cNvSpPr/>
          <p:nvPr/>
        </p:nvSpPr>
        <p:spPr>
          <a:xfrm>
            <a:off x="9870519" y="2085737"/>
            <a:ext cx="2933581" cy="366713"/>
          </a:xfrm>
          <a:prstGeom prst="rect">
            <a:avLst/>
          </a:prstGeom>
          <a:noFill/>
          <a:ln/>
        </p:spPr>
        <p:txBody>
          <a:bodyPr wrap="none" lIns="0" tIns="0" rIns="0" bIns="0" rtlCol="0" anchor="t"/>
          <a:lstStyle/>
          <a:p>
            <a:pPr marL="0" indent="0">
              <a:lnSpc>
                <a:spcPts val="2850"/>
              </a:lnSpc>
              <a:buNone/>
            </a:pPr>
            <a:r>
              <a:rPr lang="en-US" sz="2300" b="1" dirty="0">
                <a:solidFill>
                  <a:srgbClr val="000000"/>
                </a:solidFill>
                <a:latin typeface="Petrona Bold" pitchFamily="34" charset="0"/>
                <a:ea typeface="Petrona Bold" pitchFamily="34" charset="-122"/>
                <a:cs typeface="Petrona Bold" pitchFamily="34" charset="-120"/>
              </a:rPr>
              <a:t>Innovations</a:t>
            </a:r>
            <a:endParaRPr lang="en-US" sz="2300" dirty="0"/>
          </a:p>
        </p:txBody>
      </p:sp>
      <p:sp>
        <p:nvSpPr>
          <p:cNvPr id="14" name="Text 12"/>
          <p:cNvSpPr/>
          <p:nvPr/>
        </p:nvSpPr>
        <p:spPr>
          <a:xfrm>
            <a:off x="9870519" y="2675930"/>
            <a:ext cx="3991213" cy="1072634"/>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72525"/>
                </a:solidFill>
                <a:latin typeface="Inter" pitchFamily="34" charset="0"/>
                <a:ea typeface="Inter" pitchFamily="34" charset="-122"/>
                <a:cs typeface="Inter" pitchFamily="34" charset="-120"/>
              </a:rPr>
              <a:t>Integration with generative models like Gemini to enrich translations by adding context.</a:t>
            </a:r>
            <a:endParaRPr lang="en-US" sz="1750" dirty="0"/>
          </a:p>
        </p:txBody>
      </p:sp>
      <p:sp>
        <p:nvSpPr>
          <p:cNvPr id="15" name="Text 13"/>
          <p:cNvSpPr/>
          <p:nvPr/>
        </p:nvSpPr>
        <p:spPr>
          <a:xfrm>
            <a:off x="9870519" y="3826788"/>
            <a:ext cx="3991213" cy="715089"/>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72525"/>
                </a:solidFill>
                <a:latin typeface="Inter" pitchFamily="34" charset="0"/>
                <a:ea typeface="Inter" pitchFamily="34" charset="-122"/>
                <a:cs typeface="Inter" pitchFamily="34" charset="-120"/>
              </a:rPr>
              <a:t>Deployment of an intuitive and attractive user interface (UI).</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913334"/>
            <a:ext cx="6968728"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Functional Requirements</a:t>
            </a:r>
            <a:endParaRPr lang="en-US" sz="4650" dirty="0"/>
          </a:p>
        </p:txBody>
      </p:sp>
      <p:sp>
        <p:nvSpPr>
          <p:cNvPr id="3" name="Shape 1"/>
          <p:cNvSpPr/>
          <p:nvPr/>
        </p:nvSpPr>
        <p:spPr>
          <a:xfrm>
            <a:off x="793790" y="3366373"/>
            <a:ext cx="510302" cy="510302"/>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4" name="Text 2"/>
          <p:cNvSpPr/>
          <p:nvPr/>
        </p:nvSpPr>
        <p:spPr>
          <a:xfrm>
            <a:off x="972503" y="3442811"/>
            <a:ext cx="152876" cy="357307"/>
          </a:xfrm>
          <a:prstGeom prst="rect">
            <a:avLst/>
          </a:prstGeom>
          <a:noFill/>
          <a:ln/>
        </p:spPr>
        <p:txBody>
          <a:bodyPr wrap="none" lIns="0" tIns="0" rIns="0" bIns="0" rtlCol="0" anchor="t"/>
          <a:lstStyle/>
          <a:p>
            <a:pPr marL="0" indent="0" algn="ctr">
              <a:lnSpc>
                <a:spcPts val="2800"/>
              </a:lnSpc>
              <a:buNone/>
            </a:pPr>
            <a:r>
              <a:rPr lang="en-US" sz="2800" b="1" dirty="0">
                <a:solidFill>
                  <a:srgbClr val="272525"/>
                </a:solidFill>
                <a:latin typeface="Petrona Bold" pitchFamily="34" charset="0"/>
                <a:ea typeface="Petrona Bold" pitchFamily="34" charset="-122"/>
                <a:cs typeface="Petrona Bold" pitchFamily="34" charset="-120"/>
              </a:rPr>
              <a:t>1</a:t>
            </a:r>
            <a:endParaRPr lang="en-US" sz="2800" dirty="0"/>
          </a:p>
        </p:txBody>
      </p:sp>
      <p:sp>
        <p:nvSpPr>
          <p:cNvPr id="5" name="Text 3"/>
          <p:cNvSpPr/>
          <p:nvPr/>
        </p:nvSpPr>
        <p:spPr>
          <a:xfrm>
            <a:off x="1530906" y="3366373"/>
            <a:ext cx="2993827"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Real-time Translation</a:t>
            </a:r>
            <a:endParaRPr lang="en-US" sz="2300" dirty="0"/>
          </a:p>
        </p:txBody>
      </p:sp>
      <p:sp>
        <p:nvSpPr>
          <p:cNvPr id="6" name="Text 4"/>
          <p:cNvSpPr/>
          <p:nvPr/>
        </p:nvSpPr>
        <p:spPr>
          <a:xfrm>
            <a:off x="1530906" y="3874532"/>
            <a:ext cx="3459242" cy="725805"/>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Real-time recognition and translation with minimal latency.</a:t>
            </a:r>
            <a:endParaRPr lang="en-US" sz="1750" dirty="0"/>
          </a:p>
        </p:txBody>
      </p:sp>
      <p:sp>
        <p:nvSpPr>
          <p:cNvPr id="7" name="Shape 5"/>
          <p:cNvSpPr/>
          <p:nvPr/>
        </p:nvSpPr>
        <p:spPr>
          <a:xfrm>
            <a:off x="5216962" y="3366373"/>
            <a:ext cx="510302" cy="510302"/>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8" name="Text 6"/>
          <p:cNvSpPr/>
          <p:nvPr/>
        </p:nvSpPr>
        <p:spPr>
          <a:xfrm>
            <a:off x="5370790" y="3442811"/>
            <a:ext cx="202525" cy="357307"/>
          </a:xfrm>
          <a:prstGeom prst="rect">
            <a:avLst/>
          </a:prstGeom>
          <a:noFill/>
          <a:ln/>
        </p:spPr>
        <p:txBody>
          <a:bodyPr wrap="none" lIns="0" tIns="0" rIns="0" bIns="0" rtlCol="0" anchor="t"/>
          <a:lstStyle/>
          <a:p>
            <a:pPr marL="0" indent="0" algn="ctr">
              <a:lnSpc>
                <a:spcPts val="2800"/>
              </a:lnSpc>
              <a:buNone/>
            </a:pPr>
            <a:r>
              <a:rPr lang="en-US" sz="2800" b="1" dirty="0">
                <a:solidFill>
                  <a:srgbClr val="272525"/>
                </a:solidFill>
                <a:latin typeface="Petrona Bold" pitchFamily="34" charset="0"/>
                <a:ea typeface="Petrona Bold" pitchFamily="34" charset="-122"/>
                <a:cs typeface="Petrona Bold" pitchFamily="34" charset="-120"/>
              </a:rPr>
              <a:t>2</a:t>
            </a:r>
            <a:endParaRPr lang="en-US" sz="2800" dirty="0"/>
          </a:p>
        </p:txBody>
      </p:sp>
      <p:sp>
        <p:nvSpPr>
          <p:cNvPr id="9" name="Text 7"/>
          <p:cNvSpPr/>
          <p:nvPr/>
        </p:nvSpPr>
        <p:spPr>
          <a:xfrm>
            <a:off x="5954078" y="3366373"/>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Linguistic Flexibility</a:t>
            </a:r>
            <a:endParaRPr lang="en-US" sz="2300" dirty="0"/>
          </a:p>
        </p:txBody>
      </p:sp>
      <p:sp>
        <p:nvSpPr>
          <p:cNvPr id="10" name="Text 8"/>
          <p:cNvSpPr/>
          <p:nvPr/>
        </p:nvSpPr>
        <p:spPr>
          <a:xfrm>
            <a:off x="5954078" y="3874532"/>
            <a:ext cx="3459242" cy="725805"/>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Allow users to choose input and output languages.</a:t>
            </a:r>
            <a:endParaRPr lang="en-US" sz="1750" dirty="0"/>
          </a:p>
        </p:txBody>
      </p:sp>
      <p:sp>
        <p:nvSpPr>
          <p:cNvPr id="11" name="Shape 9"/>
          <p:cNvSpPr/>
          <p:nvPr/>
        </p:nvSpPr>
        <p:spPr>
          <a:xfrm>
            <a:off x="9640133" y="3366373"/>
            <a:ext cx="510302" cy="510302"/>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12" name="Text 10"/>
          <p:cNvSpPr/>
          <p:nvPr/>
        </p:nvSpPr>
        <p:spPr>
          <a:xfrm>
            <a:off x="9794200" y="3442811"/>
            <a:ext cx="202168" cy="357307"/>
          </a:xfrm>
          <a:prstGeom prst="rect">
            <a:avLst/>
          </a:prstGeom>
          <a:noFill/>
          <a:ln/>
        </p:spPr>
        <p:txBody>
          <a:bodyPr wrap="none" lIns="0" tIns="0" rIns="0" bIns="0" rtlCol="0" anchor="t"/>
          <a:lstStyle/>
          <a:p>
            <a:pPr marL="0" indent="0" algn="ctr">
              <a:lnSpc>
                <a:spcPts val="2800"/>
              </a:lnSpc>
              <a:buNone/>
            </a:pPr>
            <a:r>
              <a:rPr lang="en-US" sz="2800" b="1" dirty="0">
                <a:solidFill>
                  <a:srgbClr val="272525"/>
                </a:solidFill>
                <a:latin typeface="Petrona Bold" pitchFamily="34" charset="0"/>
                <a:ea typeface="Petrona Bold" pitchFamily="34" charset="-122"/>
                <a:cs typeface="Petrona Bold" pitchFamily="34" charset="-120"/>
              </a:rPr>
              <a:t>3</a:t>
            </a:r>
            <a:endParaRPr lang="en-US" sz="2800" dirty="0"/>
          </a:p>
        </p:txBody>
      </p:sp>
      <p:sp>
        <p:nvSpPr>
          <p:cNvPr id="13" name="Text 11"/>
          <p:cNvSpPr/>
          <p:nvPr/>
        </p:nvSpPr>
        <p:spPr>
          <a:xfrm>
            <a:off x="10377249" y="3366373"/>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User Interface</a:t>
            </a:r>
            <a:endParaRPr lang="en-US" sz="2300" dirty="0"/>
          </a:p>
        </p:txBody>
      </p:sp>
      <p:sp>
        <p:nvSpPr>
          <p:cNvPr id="14" name="Text 12"/>
          <p:cNvSpPr/>
          <p:nvPr/>
        </p:nvSpPr>
        <p:spPr>
          <a:xfrm>
            <a:off x="10377249" y="3874532"/>
            <a:ext cx="3459242" cy="725805"/>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Simple, providing real-time visual feedback of translations</a:t>
            </a:r>
            <a:endParaRPr lang="en-US" sz="1750" dirty="0"/>
          </a:p>
        </p:txBody>
      </p:sp>
      <p:sp>
        <p:nvSpPr>
          <p:cNvPr id="15" name="Shape 13"/>
          <p:cNvSpPr/>
          <p:nvPr/>
        </p:nvSpPr>
        <p:spPr>
          <a:xfrm>
            <a:off x="793790" y="5082302"/>
            <a:ext cx="510302" cy="510302"/>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16" name="Text 14"/>
          <p:cNvSpPr/>
          <p:nvPr/>
        </p:nvSpPr>
        <p:spPr>
          <a:xfrm>
            <a:off x="952619" y="5158740"/>
            <a:ext cx="192524" cy="357307"/>
          </a:xfrm>
          <a:prstGeom prst="rect">
            <a:avLst/>
          </a:prstGeom>
          <a:noFill/>
          <a:ln/>
        </p:spPr>
        <p:txBody>
          <a:bodyPr wrap="none" lIns="0" tIns="0" rIns="0" bIns="0" rtlCol="0" anchor="t"/>
          <a:lstStyle/>
          <a:p>
            <a:pPr marL="0" indent="0" algn="ctr">
              <a:lnSpc>
                <a:spcPts val="2800"/>
              </a:lnSpc>
              <a:buNone/>
            </a:pPr>
            <a:r>
              <a:rPr lang="en-US" sz="2800" b="1" dirty="0">
                <a:solidFill>
                  <a:srgbClr val="272525"/>
                </a:solidFill>
                <a:latin typeface="Petrona Bold" pitchFamily="34" charset="0"/>
                <a:ea typeface="Petrona Bold" pitchFamily="34" charset="-122"/>
                <a:cs typeface="Petrona Bold" pitchFamily="34" charset="-120"/>
              </a:rPr>
              <a:t>4</a:t>
            </a:r>
            <a:endParaRPr lang="en-US" sz="2800" dirty="0"/>
          </a:p>
        </p:txBody>
      </p:sp>
      <p:sp>
        <p:nvSpPr>
          <p:cNvPr id="17" name="Text 15"/>
          <p:cNvSpPr/>
          <p:nvPr/>
        </p:nvSpPr>
        <p:spPr>
          <a:xfrm>
            <a:off x="1530906" y="5082302"/>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Educational Features</a:t>
            </a:r>
            <a:endParaRPr lang="en-US" sz="2300" dirty="0"/>
          </a:p>
        </p:txBody>
      </p:sp>
      <p:sp>
        <p:nvSpPr>
          <p:cNvPr id="18" name="Text 16"/>
          <p:cNvSpPr/>
          <p:nvPr/>
        </p:nvSpPr>
        <p:spPr>
          <a:xfrm>
            <a:off x="1530906" y="5590461"/>
            <a:ext cx="5670947" cy="725805"/>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Suggestions to improve diction. Grammar indications in the translated language</a:t>
            </a:r>
            <a:endParaRPr lang="en-US" sz="1750" dirty="0"/>
          </a:p>
        </p:txBody>
      </p:sp>
      <p:sp>
        <p:nvSpPr>
          <p:cNvPr id="19" name="Shape 17"/>
          <p:cNvSpPr/>
          <p:nvPr/>
        </p:nvSpPr>
        <p:spPr>
          <a:xfrm>
            <a:off x="7428667" y="5082302"/>
            <a:ext cx="510302" cy="510302"/>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20" name="Text 18"/>
          <p:cNvSpPr/>
          <p:nvPr/>
        </p:nvSpPr>
        <p:spPr>
          <a:xfrm>
            <a:off x="7582376" y="5158740"/>
            <a:ext cx="202883" cy="357307"/>
          </a:xfrm>
          <a:prstGeom prst="rect">
            <a:avLst/>
          </a:prstGeom>
          <a:noFill/>
          <a:ln/>
        </p:spPr>
        <p:txBody>
          <a:bodyPr wrap="none" lIns="0" tIns="0" rIns="0" bIns="0" rtlCol="0" anchor="t"/>
          <a:lstStyle/>
          <a:p>
            <a:pPr marL="0" indent="0" algn="ctr">
              <a:lnSpc>
                <a:spcPts val="2800"/>
              </a:lnSpc>
              <a:buNone/>
            </a:pPr>
            <a:r>
              <a:rPr lang="en-US" sz="2800" b="1" dirty="0">
                <a:solidFill>
                  <a:srgbClr val="272525"/>
                </a:solidFill>
                <a:latin typeface="Petrona Bold" pitchFamily="34" charset="0"/>
                <a:ea typeface="Petrona Bold" pitchFamily="34" charset="-122"/>
                <a:cs typeface="Petrona Bold" pitchFamily="34" charset="-120"/>
              </a:rPr>
              <a:t>5</a:t>
            </a:r>
            <a:endParaRPr lang="en-US" sz="2800" dirty="0"/>
          </a:p>
        </p:txBody>
      </p:sp>
      <p:sp>
        <p:nvSpPr>
          <p:cNvPr id="21" name="Text 19"/>
          <p:cNvSpPr/>
          <p:nvPr/>
        </p:nvSpPr>
        <p:spPr>
          <a:xfrm>
            <a:off x="8165783" y="5082302"/>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Interoperability</a:t>
            </a:r>
            <a:endParaRPr lang="en-US" sz="2300" dirty="0"/>
          </a:p>
        </p:txBody>
      </p:sp>
      <p:sp>
        <p:nvSpPr>
          <p:cNvPr id="22" name="Text 20"/>
          <p:cNvSpPr/>
          <p:nvPr/>
        </p:nvSpPr>
        <p:spPr>
          <a:xfrm>
            <a:off x="8165783" y="5590461"/>
            <a:ext cx="5670947" cy="725805"/>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The system must be compatible with various listening devices.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89121" y="463748"/>
            <a:ext cx="4938951" cy="552450"/>
          </a:xfrm>
          <a:prstGeom prst="rect">
            <a:avLst/>
          </a:prstGeom>
          <a:noFill/>
          <a:ln/>
        </p:spPr>
        <p:txBody>
          <a:bodyPr wrap="none" lIns="0" tIns="0" rIns="0" bIns="0" rtlCol="0" anchor="t"/>
          <a:lstStyle/>
          <a:p>
            <a:pPr marL="0" indent="0">
              <a:lnSpc>
                <a:spcPts val="4300"/>
              </a:lnSpc>
              <a:buNone/>
            </a:pPr>
            <a:r>
              <a:rPr lang="en-US" sz="3450" b="1" dirty="0">
                <a:solidFill>
                  <a:srgbClr val="000000"/>
                </a:solidFill>
                <a:latin typeface="Petrona Bold" pitchFamily="34" charset="0"/>
                <a:ea typeface="Petrona Bold" pitchFamily="34" charset="-122"/>
                <a:cs typeface="Petrona Bold" pitchFamily="34" charset="-120"/>
              </a:rPr>
              <a:t>Technical Requirements</a:t>
            </a:r>
            <a:endParaRPr lang="en-US" sz="3450" dirty="0"/>
          </a:p>
        </p:txBody>
      </p:sp>
      <p:sp>
        <p:nvSpPr>
          <p:cNvPr id="3" name="Shape 1"/>
          <p:cNvSpPr/>
          <p:nvPr/>
        </p:nvSpPr>
        <p:spPr>
          <a:xfrm>
            <a:off x="7303770" y="1352788"/>
            <a:ext cx="22860" cy="6412944"/>
          </a:xfrm>
          <a:prstGeom prst="roundRect">
            <a:avLst>
              <a:gd name="adj" fmla="val 309302"/>
            </a:avLst>
          </a:prstGeom>
          <a:solidFill>
            <a:srgbClr val="B2D4E5"/>
          </a:solidFill>
          <a:ln/>
        </p:spPr>
        <p:txBody>
          <a:bodyPr/>
          <a:lstStyle/>
          <a:p>
            <a:endParaRPr lang="fr-FR"/>
          </a:p>
        </p:txBody>
      </p:sp>
      <p:sp>
        <p:nvSpPr>
          <p:cNvPr id="4" name="Shape 2"/>
          <p:cNvSpPr/>
          <p:nvPr/>
        </p:nvSpPr>
        <p:spPr>
          <a:xfrm>
            <a:off x="6559570" y="1719977"/>
            <a:ext cx="589121" cy="22860"/>
          </a:xfrm>
          <a:prstGeom prst="roundRect">
            <a:avLst>
              <a:gd name="adj" fmla="val 309302"/>
            </a:avLst>
          </a:prstGeom>
          <a:solidFill>
            <a:srgbClr val="B2D4E5"/>
          </a:solidFill>
          <a:ln/>
        </p:spPr>
        <p:txBody>
          <a:bodyPr/>
          <a:lstStyle/>
          <a:p>
            <a:endParaRPr lang="fr-FR"/>
          </a:p>
        </p:txBody>
      </p:sp>
      <p:sp>
        <p:nvSpPr>
          <p:cNvPr id="5" name="Shape 3"/>
          <p:cNvSpPr/>
          <p:nvPr/>
        </p:nvSpPr>
        <p:spPr>
          <a:xfrm>
            <a:off x="7125831" y="1542098"/>
            <a:ext cx="378738" cy="378738"/>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6" name="Text 4"/>
          <p:cNvSpPr/>
          <p:nvPr/>
        </p:nvSpPr>
        <p:spPr>
          <a:xfrm>
            <a:off x="7258467" y="1598890"/>
            <a:ext cx="113467" cy="265152"/>
          </a:xfrm>
          <a:prstGeom prst="rect">
            <a:avLst/>
          </a:prstGeom>
          <a:noFill/>
          <a:ln/>
        </p:spPr>
        <p:txBody>
          <a:bodyPr wrap="none" lIns="0" tIns="0" rIns="0" bIns="0" rtlCol="0" anchor="t"/>
          <a:lstStyle/>
          <a:p>
            <a:pPr marL="0" indent="0" algn="ctr">
              <a:lnSpc>
                <a:spcPts val="2050"/>
              </a:lnSpc>
              <a:buNone/>
            </a:pPr>
            <a:r>
              <a:rPr lang="en-US" sz="2050" b="1" dirty="0">
                <a:solidFill>
                  <a:srgbClr val="272525"/>
                </a:solidFill>
                <a:latin typeface="Petrona Bold" pitchFamily="34" charset="0"/>
                <a:ea typeface="Petrona Bold" pitchFamily="34" charset="-122"/>
                <a:cs typeface="Petrona Bold" pitchFamily="34" charset="-120"/>
              </a:rPr>
              <a:t>1</a:t>
            </a:r>
            <a:endParaRPr lang="en-US" sz="2050" dirty="0"/>
          </a:p>
        </p:txBody>
      </p:sp>
      <p:sp>
        <p:nvSpPr>
          <p:cNvPr id="7" name="Text 5"/>
          <p:cNvSpPr/>
          <p:nvPr/>
        </p:nvSpPr>
        <p:spPr>
          <a:xfrm>
            <a:off x="4152662" y="1521023"/>
            <a:ext cx="2236708" cy="276225"/>
          </a:xfrm>
          <a:prstGeom prst="rect">
            <a:avLst/>
          </a:prstGeom>
          <a:noFill/>
          <a:ln/>
        </p:spPr>
        <p:txBody>
          <a:bodyPr wrap="none" lIns="0" tIns="0" rIns="0" bIns="0" rtlCol="0" anchor="t"/>
          <a:lstStyle/>
          <a:p>
            <a:pPr marL="0" indent="0" algn="r">
              <a:lnSpc>
                <a:spcPts val="2150"/>
              </a:lnSpc>
              <a:buNone/>
            </a:pPr>
            <a:r>
              <a:rPr lang="en-US" sz="1700" b="1" dirty="0">
                <a:solidFill>
                  <a:srgbClr val="272525"/>
                </a:solidFill>
                <a:latin typeface="Petrona Bold" pitchFamily="34" charset="0"/>
                <a:ea typeface="Petrona Bold" pitchFamily="34" charset="-122"/>
                <a:cs typeface="Petrona Bold" pitchFamily="34" charset="-120"/>
              </a:rPr>
              <a:t>Google Cloud Services</a:t>
            </a:r>
            <a:endParaRPr lang="en-US" sz="1700" dirty="0"/>
          </a:p>
        </p:txBody>
      </p:sp>
      <p:sp>
        <p:nvSpPr>
          <p:cNvPr id="8" name="Text 6"/>
          <p:cNvSpPr/>
          <p:nvPr/>
        </p:nvSpPr>
        <p:spPr>
          <a:xfrm>
            <a:off x="589121" y="1898213"/>
            <a:ext cx="5800249" cy="269319"/>
          </a:xfrm>
          <a:prstGeom prst="rect">
            <a:avLst/>
          </a:prstGeom>
          <a:noFill/>
          <a:ln/>
        </p:spPr>
        <p:txBody>
          <a:bodyPr wrap="none" lIns="0" tIns="0" rIns="0" bIns="0" rtlCol="0" anchor="t"/>
          <a:lstStyle/>
          <a:p>
            <a:pPr marL="0" indent="0" algn="r">
              <a:lnSpc>
                <a:spcPts val="2100"/>
              </a:lnSpc>
              <a:buNone/>
            </a:pPr>
            <a:r>
              <a:rPr lang="en-US" sz="1300" dirty="0">
                <a:solidFill>
                  <a:srgbClr val="272525"/>
                </a:solidFill>
                <a:latin typeface="Inter" pitchFamily="34" charset="0"/>
                <a:ea typeface="Inter" pitchFamily="34" charset="-122"/>
                <a:cs typeface="Inter" pitchFamily="34" charset="-120"/>
              </a:rPr>
              <a:t>Speech-to-Text API. Translate API. Text-to-Speech API.</a:t>
            </a:r>
            <a:endParaRPr lang="en-US" sz="1300" dirty="0"/>
          </a:p>
        </p:txBody>
      </p:sp>
      <p:sp>
        <p:nvSpPr>
          <p:cNvPr id="9" name="Shape 7"/>
          <p:cNvSpPr/>
          <p:nvPr/>
        </p:nvSpPr>
        <p:spPr>
          <a:xfrm>
            <a:off x="7481709" y="2561511"/>
            <a:ext cx="589121" cy="22860"/>
          </a:xfrm>
          <a:prstGeom prst="roundRect">
            <a:avLst>
              <a:gd name="adj" fmla="val 309302"/>
            </a:avLst>
          </a:prstGeom>
          <a:solidFill>
            <a:srgbClr val="B2D4E5"/>
          </a:solidFill>
          <a:ln/>
        </p:spPr>
        <p:txBody>
          <a:bodyPr/>
          <a:lstStyle/>
          <a:p>
            <a:endParaRPr lang="fr-FR"/>
          </a:p>
        </p:txBody>
      </p:sp>
      <p:sp>
        <p:nvSpPr>
          <p:cNvPr id="10" name="Shape 8"/>
          <p:cNvSpPr/>
          <p:nvPr/>
        </p:nvSpPr>
        <p:spPr>
          <a:xfrm>
            <a:off x="7125831" y="2383631"/>
            <a:ext cx="378738" cy="378738"/>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11" name="Text 9"/>
          <p:cNvSpPr/>
          <p:nvPr/>
        </p:nvSpPr>
        <p:spPr>
          <a:xfrm>
            <a:off x="7240012" y="2440424"/>
            <a:ext cx="150376" cy="265152"/>
          </a:xfrm>
          <a:prstGeom prst="rect">
            <a:avLst/>
          </a:prstGeom>
          <a:noFill/>
          <a:ln/>
        </p:spPr>
        <p:txBody>
          <a:bodyPr wrap="none" lIns="0" tIns="0" rIns="0" bIns="0" rtlCol="0" anchor="t"/>
          <a:lstStyle/>
          <a:p>
            <a:pPr marL="0" indent="0" algn="ctr">
              <a:lnSpc>
                <a:spcPts val="2050"/>
              </a:lnSpc>
              <a:buNone/>
            </a:pPr>
            <a:r>
              <a:rPr lang="en-US" sz="2050" b="1" dirty="0">
                <a:solidFill>
                  <a:srgbClr val="272525"/>
                </a:solidFill>
                <a:latin typeface="Petrona Bold" pitchFamily="34" charset="0"/>
                <a:ea typeface="Petrona Bold" pitchFamily="34" charset="-122"/>
                <a:cs typeface="Petrona Bold" pitchFamily="34" charset="-120"/>
              </a:rPr>
              <a:t>2</a:t>
            </a:r>
            <a:endParaRPr lang="en-US" sz="2050" dirty="0"/>
          </a:p>
        </p:txBody>
      </p:sp>
      <p:sp>
        <p:nvSpPr>
          <p:cNvPr id="12" name="Text 10"/>
          <p:cNvSpPr/>
          <p:nvPr/>
        </p:nvSpPr>
        <p:spPr>
          <a:xfrm>
            <a:off x="8241030" y="2362557"/>
            <a:ext cx="2209562" cy="276225"/>
          </a:xfrm>
          <a:prstGeom prst="rect">
            <a:avLst/>
          </a:prstGeom>
          <a:noFill/>
          <a:ln/>
        </p:spPr>
        <p:txBody>
          <a:bodyPr wrap="none" lIns="0" tIns="0" rIns="0" bIns="0" rtlCol="0" anchor="t"/>
          <a:lstStyle/>
          <a:p>
            <a:pPr marL="0" indent="0" algn="l">
              <a:lnSpc>
                <a:spcPts val="2150"/>
              </a:lnSpc>
              <a:buNone/>
            </a:pPr>
            <a:r>
              <a:rPr lang="en-US" sz="1700" b="1" dirty="0">
                <a:solidFill>
                  <a:srgbClr val="272525"/>
                </a:solidFill>
                <a:latin typeface="Petrona Bold" pitchFamily="34" charset="0"/>
                <a:ea typeface="Petrona Bold" pitchFamily="34" charset="-122"/>
                <a:cs typeface="Petrona Bold" pitchFamily="34" charset="-120"/>
              </a:rPr>
              <a:t>Languages</a:t>
            </a:r>
            <a:endParaRPr lang="en-US" sz="1700" dirty="0"/>
          </a:p>
        </p:txBody>
      </p:sp>
      <p:sp>
        <p:nvSpPr>
          <p:cNvPr id="13" name="Text 11"/>
          <p:cNvSpPr/>
          <p:nvPr/>
        </p:nvSpPr>
        <p:spPr>
          <a:xfrm>
            <a:off x="8241030" y="2739747"/>
            <a:ext cx="5800249" cy="269319"/>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Python (integration with Google APIs and UI).</a:t>
            </a:r>
            <a:endParaRPr lang="en-US" sz="1300" dirty="0"/>
          </a:p>
        </p:txBody>
      </p:sp>
      <p:sp>
        <p:nvSpPr>
          <p:cNvPr id="14" name="Shape 12"/>
          <p:cNvSpPr/>
          <p:nvPr/>
        </p:nvSpPr>
        <p:spPr>
          <a:xfrm>
            <a:off x="6559570" y="3318986"/>
            <a:ext cx="589121" cy="22860"/>
          </a:xfrm>
          <a:prstGeom prst="roundRect">
            <a:avLst>
              <a:gd name="adj" fmla="val 309302"/>
            </a:avLst>
          </a:prstGeom>
          <a:solidFill>
            <a:srgbClr val="B2D4E5"/>
          </a:solidFill>
          <a:ln/>
        </p:spPr>
        <p:txBody>
          <a:bodyPr/>
          <a:lstStyle/>
          <a:p>
            <a:endParaRPr lang="fr-FR"/>
          </a:p>
        </p:txBody>
      </p:sp>
      <p:sp>
        <p:nvSpPr>
          <p:cNvPr id="15" name="Shape 13"/>
          <p:cNvSpPr/>
          <p:nvPr/>
        </p:nvSpPr>
        <p:spPr>
          <a:xfrm>
            <a:off x="7125831" y="3141107"/>
            <a:ext cx="378738" cy="378738"/>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16" name="Text 14"/>
          <p:cNvSpPr/>
          <p:nvPr/>
        </p:nvSpPr>
        <p:spPr>
          <a:xfrm>
            <a:off x="7240131" y="3197900"/>
            <a:ext cx="150019" cy="265152"/>
          </a:xfrm>
          <a:prstGeom prst="rect">
            <a:avLst/>
          </a:prstGeom>
          <a:noFill/>
          <a:ln/>
        </p:spPr>
        <p:txBody>
          <a:bodyPr wrap="none" lIns="0" tIns="0" rIns="0" bIns="0" rtlCol="0" anchor="t"/>
          <a:lstStyle/>
          <a:p>
            <a:pPr marL="0" indent="0" algn="ctr">
              <a:lnSpc>
                <a:spcPts val="2050"/>
              </a:lnSpc>
              <a:buNone/>
            </a:pPr>
            <a:r>
              <a:rPr lang="en-US" sz="2050" b="1" dirty="0">
                <a:solidFill>
                  <a:srgbClr val="272525"/>
                </a:solidFill>
                <a:latin typeface="Petrona Bold" pitchFamily="34" charset="0"/>
                <a:ea typeface="Petrona Bold" pitchFamily="34" charset="-122"/>
                <a:cs typeface="Petrona Bold" pitchFamily="34" charset="-120"/>
              </a:rPr>
              <a:t>3</a:t>
            </a:r>
            <a:endParaRPr lang="en-US" sz="2050" dirty="0"/>
          </a:p>
        </p:txBody>
      </p:sp>
      <p:sp>
        <p:nvSpPr>
          <p:cNvPr id="17" name="Text 15"/>
          <p:cNvSpPr/>
          <p:nvPr/>
        </p:nvSpPr>
        <p:spPr>
          <a:xfrm>
            <a:off x="4179808" y="3120033"/>
            <a:ext cx="2209562" cy="276225"/>
          </a:xfrm>
          <a:prstGeom prst="rect">
            <a:avLst/>
          </a:prstGeom>
          <a:noFill/>
          <a:ln/>
        </p:spPr>
        <p:txBody>
          <a:bodyPr wrap="none" lIns="0" tIns="0" rIns="0" bIns="0" rtlCol="0" anchor="t"/>
          <a:lstStyle/>
          <a:p>
            <a:pPr marL="0" indent="0" algn="r">
              <a:lnSpc>
                <a:spcPts val="2150"/>
              </a:lnSpc>
              <a:buNone/>
            </a:pPr>
            <a:r>
              <a:rPr lang="en-US" sz="1700" b="1" dirty="0">
                <a:solidFill>
                  <a:srgbClr val="272525"/>
                </a:solidFill>
                <a:latin typeface="Petrona Bold" pitchFamily="34" charset="0"/>
                <a:ea typeface="Petrona Bold" pitchFamily="34" charset="-122"/>
                <a:cs typeface="Petrona Bold" pitchFamily="34" charset="-120"/>
              </a:rPr>
              <a:t>Libraries</a:t>
            </a:r>
            <a:endParaRPr lang="en-US" sz="1700" dirty="0"/>
          </a:p>
        </p:txBody>
      </p:sp>
      <p:sp>
        <p:nvSpPr>
          <p:cNvPr id="18" name="Text 16"/>
          <p:cNvSpPr/>
          <p:nvPr/>
        </p:nvSpPr>
        <p:spPr>
          <a:xfrm>
            <a:off x="589121" y="3497223"/>
            <a:ext cx="5800249" cy="538639"/>
          </a:xfrm>
          <a:prstGeom prst="rect">
            <a:avLst/>
          </a:prstGeom>
          <a:noFill/>
          <a:ln/>
        </p:spPr>
        <p:txBody>
          <a:bodyPr wrap="square" lIns="0" tIns="0" rIns="0" bIns="0" rtlCol="0" anchor="t"/>
          <a:lstStyle/>
          <a:p>
            <a:pPr marL="0" indent="0" algn="r">
              <a:lnSpc>
                <a:spcPts val="2100"/>
              </a:lnSpc>
              <a:buNone/>
            </a:pPr>
            <a:r>
              <a:rPr lang="en-US" sz="1300" dirty="0">
                <a:solidFill>
                  <a:srgbClr val="272525"/>
                </a:solidFill>
                <a:latin typeface="Inter" pitchFamily="34" charset="0"/>
                <a:ea typeface="Inter" pitchFamily="34" charset="-122"/>
                <a:cs typeface="Inter" pitchFamily="34" charset="-120"/>
              </a:rPr>
              <a:t>sounddevice for audio stream management. queue for synchronizing processing steps.</a:t>
            </a:r>
            <a:endParaRPr lang="en-US" sz="1300" dirty="0"/>
          </a:p>
        </p:txBody>
      </p:sp>
      <p:sp>
        <p:nvSpPr>
          <p:cNvPr id="19" name="Shape 17"/>
          <p:cNvSpPr/>
          <p:nvPr/>
        </p:nvSpPr>
        <p:spPr>
          <a:xfrm>
            <a:off x="7481709" y="4076462"/>
            <a:ext cx="589121" cy="22860"/>
          </a:xfrm>
          <a:prstGeom prst="roundRect">
            <a:avLst>
              <a:gd name="adj" fmla="val 309302"/>
            </a:avLst>
          </a:prstGeom>
          <a:solidFill>
            <a:srgbClr val="B2D4E5"/>
          </a:solidFill>
          <a:ln/>
        </p:spPr>
        <p:txBody>
          <a:bodyPr/>
          <a:lstStyle/>
          <a:p>
            <a:endParaRPr lang="fr-FR"/>
          </a:p>
        </p:txBody>
      </p:sp>
      <p:sp>
        <p:nvSpPr>
          <p:cNvPr id="20" name="Shape 18"/>
          <p:cNvSpPr/>
          <p:nvPr/>
        </p:nvSpPr>
        <p:spPr>
          <a:xfrm>
            <a:off x="7125831" y="3898582"/>
            <a:ext cx="378738" cy="378738"/>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21" name="Text 19"/>
          <p:cNvSpPr/>
          <p:nvPr/>
        </p:nvSpPr>
        <p:spPr>
          <a:xfrm>
            <a:off x="7243703" y="3955375"/>
            <a:ext cx="142875" cy="265152"/>
          </a:xfrm>
          <a:prstGeom prst="rect">
            <a:avLst/>
          </a:prstGeom>
          <a:noFill/>
          <a:ln/>
        </p:spPr>
        <p:txBody>
          <a:bodyPr wrap="none" lIns="0" tIns="0" rIns="0" bIns="0" rtlCol="0" anchor="t"/>
          <a:lstStyle/>
          <a:p>
            <a:pPr marL="0" indent="0" algn="ctr">
              <a:lnSpc>
                <a:spcPts val="2050"/>
              </a:lnSpc>
              <a:buNone/>
            </a:pPr>
            <a:r>
              <a:rPr lang="en-US" sz="2050" b="1" dirty="0">
                <a:solidFill>
                  <a:srgbClr val="272525"/>
                </a:solidFill>
                <a:latin typeface="Petrona Bold" pitchFamily="34" charset="0"/>
                <a:ea typeface="Petrona Bold" pitchFamily="34" charset="-122"/>
                <a:cs typeface="Petrona Bold" pitchFamily="34" charset="-120"/>
              </a:rPr>
              <a:t>4</a:t>
            </a:r>
            <a:endParaRPr lang="en-US" sz="2050" dirty="0"/>
          </a:p>
        </p:txBody>
      </p:sp>
      <p:sp>
        <p:nvSpPr>
          <p:cNvPr id="22" name="Text 20"/>
          <p:cNvSpPr/>
          <p:nvPr/>
        </p:nvSpPr>
        <p:spPr>
          <a:xfrm>
            <a:off x="8241030" y="3877508"/>
            <a:ext cx="2791301" cy="276225"/>
          </a:xfrm>
          <a:prstGeom prst="rect">
            <a:avLst/>
          </a:prstGeom>
          <a:noFill/>
          <a:ln/>
        </p:spPr>
        <p:txBody>
          <a:bodyPr wrap="none" lIns="0" tIns="0" rIns="0" bIns="0" rtlCol="0" anchor="t"/>
          <a:lstStyle/>
          <a:p>
            <a:pPr marL="0" indent="0" algn="l">
              <a:lnSpc>
                <a:spcPts val="2150"/>
              </a:lnSpc>
              <a:buNone/>
            </a:pPr>
            <a:r>
              <a:rPr lang="en-US" sz="1700" b="1" dirty="0">
                <a:solidFill>
                  <a:srgbClr val="272525"/>
                </a:solidFill>
                <a:latin typeface="Petrona Bold" pitchFamily="34" charset="0"/>
                <a:ea typeface="Petrona Bold" pitchFamily="34" charset="-122"/>
                <a:cs typeface="Petrona Bold" pitchFamily="34" charset="-120"/>
              </a:rPr>
              <a:t>Performance Requirements</a:t>
            </a:r>
            <a:endParaRPr lang="en-US" sz="1700" dirty="0"/>
          </a:p>
        </p:txBody>
      </p:sp>
      <p:sp>
        <p:nvSpPr>
          <p:cNvPr id="23" name="Text 21"/>
          <p:cNvSpPr/>
          <p:nvPr/>
        </p:nvSpPr>
        <p:spPr>
          <a:xfrm>
            <a:off x="8241030" y="4254698"/>
            <a:ext cx="5800249" cy="807958"/>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Total processing time (voice → text → translation → voice) under 2 seconds. Stable audio stream management, even with interruptions or silences.</a:t>
            </a:r>
            <a:endParaRPr lang="en-US" sz="1300" dirty="0"/>
          </a:p>
        </p:txBody>
      </p:sp>
      <p:sp>
        <p:nvSpPr>
          <p:cNvPr id="24" name="Shape 22"/>
          <p:cNvSpPr/>
          <p:nvPr/>
        </p:nvSpPr>
        <p:spPr>
          <a:xfrm>
            <a:off x="6559570" y="4921329"/>
            <a:ext cx="589121" cy="22860"/>
          </a:xfrm>
          <a:prstGeom prst="roundRect">
            <a:avLst>
              <a:gd name="adj" fmla="val 309302"/>
            </a:avLst>
          </a:prstGeom>
          <a:solidFill>
            <a:srgbClr val="B2D4E5"/>
          </a:solidFill>
          <a:ln/>
        </p:spPr>
        <p:txBody>
          <a:bodyPr/>
          <a:lstStyle/>
          <a:p>
            <a:endParaRPr lang="fr-FR"/>
          </a:p>
        </p:txBody>
      </p:sp>
      <p:sp>
        <p:nvSpPr>
          <p:cNvPr id="25" name="Shape 23"/>
          <p:cNvSpPr/>
          <p:nvPr/>
        </p:nvSpPr>
        <p:spPr>
          <a:xfrm>
            <a:off x="7125831" y="4743450"/>
            <a:ext cx="378738" cy="378738"/>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26" name="Text 24"/>
          <p:cNvSpPr/>
          <p:nvPr/>
        </p:nvSpPr>
        <p:spPr>
          <a:xfrm>
            <a:off x="7239893" y="4800243"/>
            <a:ext cx="150614" cy="265152"/>
          </a:xfrm>
          <a:prstGeom prst="rect">
            <a:avLst/>
          </a:prstGeom>
          <a:noFill/>
          <a:ln/>
        </p:spPr>
        <p:txBody>
          <a:bodyPr wrap="none" lIns="0" tIns="0" rIns="0" bIns="0" rtlCol="0" anchor="t"/>
          <a:lstStyle/>
          <a:p>
            <a:pPr marL="0" indent="0" algn="ctr">
              <a:lnSpc>
                <a:spcPts val="2050"/>
              </a:lnSpc>
              <a:buNone/>
            </a:pPr>
            <a:r>
              <a:rPr lang="en-US" sz="2050" b="1" dirty="0">
                <a:solidFill>
                  <a:srgbClr val="272525"/>
                </a:solidFill>
                <a:latin typeface="Petrona Bold" pitchFamily="34" charset="0"/>
                <a:ea typeface="Petrona Bold" pitchFamily="34" charset="-122"/>
                <a:cs typeface="Petrona Bold" pitchFamily="34" charset="-120"/>
              </a:rPr>
              <a:t>5</a:t>
            </a:r>
            <a:endParaRPr lang="en-US" sz="2050" dirty="0"/>
          </a:p>
        </p:txBody>
      </p:sp>
      <p:sp>
        <p:nvSpPr>
          <p:cNvPr id="27" name="Text 25"/>
          <p:cNvSpPr/>
          <p:nvPr/>
        </p:nvSpPr>
        <p:spPr>
          <a:xfrm>
            <a:off x="4179808" y="4722376"/>
            <a:ext cx="2209562" cy="276225"/>
          </a:xfrm>
          <a:prstGeom prst="rect">
            <a:avLst/>
          </a:prstGeom>
          <a:noFill/>
          <a:ln/>
        </p:spPr>
        <p:txBody>
          <a:bodyPr wrap="none" lIns="0" tIns="0" rIns="0" bIns="0" rtlCol="0" anchor="t"/>
          <a:lstStyle/>
          <a:p>
            <a:pPr marL="0" indent="0" algn="r">
              <a:lnSpc>
                <a:spcPts val="2150"/>
              </a:lnSpc>
              <a:buNone/>
            </a:pPr>
            <a:r>
              <a:rPr lang="en-US" sz="1700" b="1" dirty="0">
                <a:solidFill>
                  <a:srgbClr val="272525"/>
                </a:solidFill>
                <a:latin typeface="Petrona Bold" pitchFamily="34" charset="0"/>
                <a:ea typeface="Petrona Bold" pitchFamily="34" charset="-122"/>
                <a:cs typeface="Petrona Bold" pitchFamily="34" charset="-120"/>
              </a:rPr>
              <a:t>Architecture</a:t>
            </a:r>
            <a:endParaRPr lang="en-US" sz="1700" dirty="0"/>
          </a:p>
        </p:txBody>
      </p:sp>
      <p:sp>
        <p:nvSpPr>
          <p:cNvPr id="28" name="Text 26"/>
          <p:cNvSpPr/>
          <p:nvPr/>
        </p:nvSpPr>
        <p:spPr>
          <a:xfrm>
            <a:off x="589121" y="5099566"/>
            <a:ext cx="5800249" cy="807958"/>
          </a:xfrm>
          <a:prstGeom prst="rect">
            <a:avLst/>
          </a:prstGeom>
          <a:noFill/>
          <a:ln/>
        </p:spPr>
        <p:txBody>
          <a:bodyPr wrap="square" lIns="0" tIns="0" rIns="0" bIns="0" rtlCol="0" anchor="t"/>
          <a:lstStyle/>
          <a:p>
            <a:pPr marL="0" indent="0" algn="r">
              <a:lnSpc>
                <a:spcPts val="2100"/>
              </a:lnSpc>
              <a:buNone/>
            </a:pPr>
            <a:r>
              <a:rPr lang="en-US" sz="1300" dirty="0">
                <a:solidFill>
                  <a:srgbClr val="272525"/>
                </a:solidFill>
                <a:latin typeface="Inter" pitchFamily="34" charset="0"/>
                <a:ea typeface="Inter" pitchFamily="34" charset="-122"/>
                <a:cs typeface="Inter" pitchFamily="34" charset="-120"/>
              </a:rPr>
              <a:t>A system based on a parallel pipeline to simultaneously manage different steps (capture → transcribe → translate → synthesize). Automatic restart capability upon detecting silence.</a:t>
            </a:r>
            <a:endParaRPr lang="en-US" sz="1300" dirty="0"/>
          </a:p>
        </p:txBody>
      </p:sp>
      <p:sp>
        <p:nvSpPr>
          <p:cNvPr id="29" name="Shape 27"/>
          <p:cNvSpPr/>
          <p:nvPr/>
        </p:nvSpPr>
        <p:spPr>
          <a:xfrm>
            <a:off x="7481709" y="5766316"/>
            <a:ext cx="589121" cy="22860"/>
          </a:xfrm>
          <a:prstGeom prst="roundRect">
            <a:avLst>
              <a:gd name="adj" fmla="val 309302"/>
            </a:avLst>
          </a:prstGeom>
          <a:solidFill>
            <a:srgbClr val="B2D4E5"/>
          </a:solidFill>
          <a:ln/>
        </p:spPr>
        <p:txBody>
          <a:bodyPr/>
          <a:lstStyle/>
          <a:p>
            <a:endParaRPr lang="fr-FR"/>
          </a:p>
        </p:txBody>
      </p:sp>
      <p:sp>
        <p:nvSpPr>
          <p:cNvPr id="30" name="Shape 28"/>
          <p:cNvSpPr/>
          <p:nvPr/>
        </p:nvSpPr>
        <p:spPr>
          <a:xfrm>
            <a:off x="7125831" y="5588437"/>
            <a:ext cx="378738" cy="378738"/>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31" name="Text 29"/>
          <p:cNvSpPr/>
          <p:nvPr/>
        </p:nvSpPr>
        <p:spPr>
          <a:xfrm>
            <a:off x="7234892" y="5645229"/>
            <a:ext cx="160615" cy="265152"/>
          </a:xfrm>
          <a:prstGeom prst="rect">
            <a:avLst/>
          </a:prstGeom>
          <a:noFill/>
          <a:ln/>
        </p:spPr>
        <p:txBody>
          <a:bodyPr wrap="none" lIns="0" tIns="0" rIns="0" bIns="0" rtlCol="0" anchor="t"/>
          <a:lstStyle/>
          <a:p>
            <a:pPr marL="0" indent="0" algn="ctr">
              <a:lnSpc>
                <a:spcPts val="2050"/>
              </a:lnSpc>
              <a:buNone/>
            </a:pPr>
            <a:r>
              <a:rPr lang="en-US" sz="2050" b="1" dirty="0">
                <a:solidFill>
                  <a:srgbClr val="272525"/>
                </a:solidFill>
                <a:latin typeface="Petrona Bold" pitchFamily="34" charset="0"/>
                <a:ea typeface="Petrona Bold" pitchFamily="34" charset="-122"/>
                <a:cs typeface="Petrona Bold" pitchFamily="34" charset="-120"/>
              </a:rPr>
              <a:t>6</a:t>
            </a:r>
            <a:endParaRPr lang="en-US" sz="2050" dirty="0"/>
          </a:p>
        </p:txBody>
      </p:sp>
      <p:sp>
        <p:nvSpPr>
          <p:cNvPr id="32" name="Text 30"/>
          <p:cNvSpPr/>
          <p:nvPr/>
        </p:nvSpPr>
        <p:spPr>
          <a:xfrm>
            <a:off x="8241030" y="5567363"/>
            <a:ext cx="2315528" cy="276225"/>
          </a:xfrm>
          <a:prstGeom prst="rect">
            <a:avLst/>
          </a:prstGeom>
          <a:noFill/>
          <a:ln/>
        </p:spPr>
        <p:txBody>
          <a:bodyPr wrap="none" lIns="0" tIns="0" rIns="0" bIns="0" rtlCol="0" anchor="t"/>
          <a:lstStyle/>
          <a:p>
            <a:pPr marL="0" indent="0" algn="l">
              <a:lnSpc>
                <a:spcPts val="2150"/>
              </a:lnSpc>
              <a:buNone/>
            </a:pPr>
            <a:r>
              <a:rPr lang="en-US" sz="1700" b="1" dirty="0">
                <a:solidFill>
                  <a:srgbClr val="272525"/>
                </a:solidFill>
                <a:latin typeface="Petrona Bold" pitchFamily="34" charset="0"/>
                <a:ea typeface="Petrona Bold" pitchFamily="34" charset="-122"/>
                <a:cs typeface="Petrona Bold" pitchFamily="34" charset="-120"/>
              </a:rPr>
              <a:t>Modifiable Parameters</a:t>
            </a:r>
            <a:endParaRPr lang="en-US" sz="1700" dirty="0"/>
          </a:p>
        </p:txBody>
      </p:sp>
      <p:sp>
        <p:nvSpPr>
          <p:cNvPr id="33" name="Text 31"/>
          <p:cNvSpPr/>
          <p:nvPr/>
        </p:nvSpPr>
        <p:spPr>
          <a:xfrm>
            <a:off x="8241030" y="5944553"/>
            <a:ext cx="5800249" cy="269319"/>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Input and output languages. Silence detection timeout.</a:t>
            </a:r>
            <a:endParaRPr lang="en-US" sz="1300" dirty="0"/>
          </a:p>
        </p:txBody>
      </p:sp>
      <p:sp>
        <p:nvSpPr>
          <p:cNvPr id="34" name="Shape 32"/>
          <p:cNvSpPr/>
          <p:nvPr/>
        </p:nvSpPr>
        <p:spPr>
          <a:xfrm>
            <a:off x="6559570" y="6611303"/>
            <a:ext cx="589121" cy="22860"/>
          </a:xfrm>
          <a:prstGeom prst="roundRect">
            <a:avLst>
              <a:gd name="adj" fmla="val 309302"/>
            </a:avLst>
          </a:prstGeom>
          <a:solidFill>
            <a:srgbClr val="B2D4E5"/>
          </a:solidFill>
          <a:ln/>
        </p:spPr>
        <p:txBody>
          <a:bodyPr/>
          <a:lstStyle/>
          <a:p>
            <a:endParaRPr lang="fr-FR"/>
          </a:p>
        </p:txBody>
      </p:sp>
      <p:sp>
        <p:nvSpPr>
          <p:cNvPr id="35" name="Shape 33"/>
          <p:cNvSpPr/>
          <p:nvPr/>
        </p:nvSpPr>
        <p:spPr>
          <a:xfrm>
            <a:off x="7125831" y="6433423"/>
            <a:ext cx="378738" cy="378738"/>
          </a:xfrm>
          <a:prstGeom prst="roundRect">
            <a:avLst>
              <a:gd name="adj" fmla="val 18669"/>
            </a:avLst>
          </a:prstGeom>
          <a:solidFill>
            <a:srgbClr val="CCEEFF"/>
          </a:solidFill>
          <a:ln w="7620">
            <a:solidFill>
              <a:srgbClr val="B2D4E5"/>
            </a:solidFill>
            <a:prstDash val="solid"/>
          </a:ln>
        </p:spPr>
        <p:txBody>
          <a:bodyPr/>
          <a:lstStyle/>
          <a:p>
            <a:endParaRPr lang="fr-FR"/>
          </a:p>
        </p:txBody>
      </p:sp>
      <p:sp>
        <p:nvSpPr>
          <p:cNvPr id="36" name="Text 34"/>
          <p:cNvSpPr/>
          <p:nvPr/>
        </p:nvSpPr>
        <p:spPr>
          <a:xfrm>
            <a:off x="7249418" y="6490216"/>
            <a:ext cx="131564" cy="265152"/>
          </a:xfrm>
          <a:prstGeom prst="rect">
            <a:avLst/>
          </a:prstGeom>
          <a:noFill/>
          <a:ln/>
        </p:spPr>
        <p:txBody>
          <a:bodyPr wrap="none" lIns="0" tIns="0" rIns="0" bIns="0" rtlCol="0" anchor="t"/>
          <a:lstStyle/>
          <a:p>
            <a:pPr marL="0" indent="0" algn="ctr">
              <a:lnSpc>
                <a:spcPts val="2050"/>
              </a:lnSpc>
              <a:buNone/>
            </a:pPr>
            <a:r>
              <a:rPr lang="en-US" sz="2050" b="1" dirty="0">
                <a:solidFill>
                  <a:srgbClr val="272525"/>
                </a:solidFill>
                <a:latin typeface="Petrona Bold" pitchFamily="34" charset="0"/>
                <a:ea typeface="Petrona Bold" pitchFamily="34" charset="-122"/>
                <a:cs typeface="Petrona Bold" pitchFamily="34" charset="-120"/>
              </a:rPr>
              <a:t>7</a:t>
            </a:r>
            <a:endParaRPr lang="en-US" sz="2050" dirty="0"/>
          </a:p>
        </p:txBody>
      </p:sp>
      <p:sp>
        <p:nvSpPr>
          <p:cNvPr id="37" name="Text 35"/>
          <p:cNvSpPr/>
          <p:nvPr/>
        </p:nvSpPr>
        <p:spPr>
          <a:xfrm>
            <a:off x="4179808" y="6412349"/>
            <a:ext cx="2209562" cy="276225"/>
          </a:xfrm>
          <a:prstGeom prst="rect">
            <a:avLst/>
          </a:prstGeom>
          <a:noFill/>
          <a:ln/>
        </p:spPr>
        <p:txBody>
          <a:bodyPr wrap="none" lIns="0" tIns="0" rIns="0" bIns="0" rtlCol="0" anchor="t"/>
          <a:lstStyle/>
          <a:p>
            <a:pPr marL="0" indent="0" algn="r">
              <a:lnSpc>
                <a:spcPts val="2150"/>
              </a:lnSpc>
              <a:buNone/>
            </a:pPr>
            <a:r>
              <a:rPr lang="en-US" sz="1700" b="1" dirty="0">
                <a:solidFill>
                  <a:srgbClr val="272525"/>
                </a:solidFill>
                <a:latin typeface="Petrona Bold" pitchFamily="34" charset="0"/>
                <a:ea typeface="Petrona Bold" pitchFamily="34" charset="-122"/>
                <a:cs typeface="Petrona Bold" pitchFamily="34" charset="-120"/>
              </a:rPr>
              <a:t>Scalability</a:t>
            </a:r>
            <a:endParaRPr lang="en-US" sz="1700" dirty="0"/>
          </a:p>
        </p:txBody>
      </p:sp>
      <p:sp>
        <p:nvSpPr>
          <p:cNvPr id="38" name="Text 36"/>
          <p:cNvSpPr/>
          <p:nvPr/>
        </p:nvSpPr>
        <p:spPr>
          <a:xfrm>
            <a:off x="589121" y="6789539"/>
            <a:ext cx="5800249" cy="807958"/>
          </a:xfrm>
          <a:prstGeom prst="rect">
            <a:avLst/>
          </a:prstGeom>
          <a:noFill/>
          <a:ln/>
        </p:spPr>
        <p:txBody>
          <a:bodyPr wrap="square" lIns="0" tIns="0" rIns="0" bIns="0" rtlCol="0" anchor="t"/>
          <a:lstStyle/>
          <a:p>
            <a:pPr marL="0" indent="0" algn="r">
              <a:lnSpc>
                <a:spcPts val="2100"/>
              </a:lnSpc>
              <a:buNone/>
            </a:pPr>
            <a:r>
              <a:rPr lang="en-US" sz="1300" dirty="0">
                <a:solidFill>
                  <a:srgbClr val="272525"/>
                </a:solidFill>
                <a:latin typeface="Inter" pitchFamily="34" charset="0"/>
                <a:ea typeface="Inter" pitchFamily="34" charset="-122"/>
                <a:cs typeface="Inter" pitchFamily="34" charset="-120"/>
              </a:rPr>
              <a:t>Optimized to work on constrained environments (standard laptops or cloud servers). Extensible features to include other languages or dialects.</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8537" y="780812"/>
            <a:ext cx="7124105" cy="636032"/>
          </a:xfrm>
          <a:prstGeom prst="rect">
            <a:avLst/>
          </a:prstGeom>
          <a:noFill/>
          <a:ln/>
        </p:spPr>
        <p:txBody>
          <a:bodyPr wrap="none" lIns="0" tIns="0" rIns="0" bIns="0" rtlCol="0" anchor="t"/>
          <a:lstStyle/>
          <a:p>
            <a:pPr marL="0" indent="0">
              <a:lnSpc>
                <a:spcPts val="5000"/>
              </a:lnSpc>
              <a:buNone/>
            </a:pPr>
            <a:r>
              <a:rPr lang="en-US" sz="4000" b="1" dirty="0">
                <a:solidFill>
                  <a:srgbClr val="000000"/>
                </a:solidFill>
                <a:latin typeface="Petrona Bold" pitchFamily="34" charset="0"/>
                <a:ea typeface="Petrona Bold" pitchFamily="34" charset="-122"/>
                <a:cs typeface="Petrona Bold" pitchFamily="34" charset="-120"/>
              </a:rPr>
              <a:t>Non-Functional Requirements</a:t>
            </a:r>
            <a:endParaRPr lang="en-US" sz="4000" dirty="0"/>
          </a:p>
        </p:txBody>
      </p:sp>
      <p:pic>
        <p:nvPicPr>
          <p:cNvPr id="4" name="Image 1" descr="preencoded.png"/>
          <p:cNvPicPr>
            <a:picLocks noChangeAspect="1"/>
          </p:cNvPicPr>
          <p:nvPr/>
        </p:nvPicPr>
        <p:blipFill>
          <a:blip r:embed="rId4"/>
          <a:stretch>
            <a:fillRect/>
          </a:stretch>
        </p:blipFill>
        <p:spPr>
          <a:xfrm>
            <a:off x="678537" y="1707594"/>
            <a:ext cx="484584" cy="484584"/>
          </a:xfrm>
          <a:prstGeom prst="rect">
            <a:avLst/>
          </a:prstGeom>
        </p:spPr>
      </p:pic>
      <p:sp>
        <p:nvSpPr>
          <p:cNvPr id="5" name="Text 1"/>
          <p:cNvSpPr/>
          <p:nvPr/>
        </p:nvSpPr>
        <p:spPr>
          <a:xfrm>
            <a:off x="678537" y="2386013"/>
            <a:ext cx="2544485" cy="318016"/>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Petrona Bold" pitchFamily="34" charset="0"/>
                <a:ea typeface="Petrona Bold" pitchFamily="34" charset="-122"/>
                <a:cs typeface="Petrona Bold" pitchFamily="34" charset="-120"/>
              </a:rPr>
              <a:t>Security</a:t>
            </a:r>
            <a:endParaRPr lang="en-US" sz="2000" dirty="0"/>
          </a:p>
        </p:txBody>
      </p:sp>
      <p:sp>
        <p:nvSpPr>
          <p:cNvPr id="6" name="Text 2"/>
          <p:cNvSpPr/>
          <p:nvPr/>
        </p:nvSpPr>
        <p:spPr>
          <a:xfrm>
            <a:off x="678537" y="2820233"/>
            <a:ext cx="7786926" cy="620078"/>
          </a:xfrm>
          <a:prstGeom prst="rect">
            <a:avLst/>
          </a:prstGeom>
          <a:noFill/>
          <a:ln/>
        </p:spPr>
        <p:txBody>
          <a:bodyPr wrap="square" lIns="0" tIns="0" rIns="0" bIns="0" rtlCol="0" anchor="t"/>
          <a:lstStyle/>
          <a:p>
            <a:pPr marL="0" indent="0" algn="l">
              <a:lnSpc>
                <a:spcPts val="2400"/>
              </a:lnSpc>
              <a:buNone/>
            </a:pPr>
            <a:r>
              <a:rPr lang="en-US" sz="1500" dirty="0">
                <a:solidFill>
                  <a:srgbClr val="272525"/>
                </a:solidFill>
                <a:latin typeface="Inter" pitchFamily="34" charset="0"/>
                <a:ea typeface="Inter" pitchFamily="34" charset="-122"/>
                <a:cs typeface="Inter" pitchFamily="34" charset="-120"/>
              </a:rPr>
              <a:t>Audio streams must not be recorded or shared without explicit consent. Data must be processed in a secure Google Cloud environment.</a:t>
            </a:r>
            <a:endParaRPr lang="en-US" sz="1500" dirty="0"/>
          </a:p>
        </p:txBody>
      </p:sp>
      <p:pic>
        <p:nvPicPr>
          <p:cNvPr id="7" name="Image 2" descr="preencoded.png"/>
          <p:cNvPicPr>
            <a:picLocks noChangeAspect="1"/>
          </p:cNvPicPr>
          <p:nvPr/>
        </p:nvPicPr>
        <p:blipFill>
          <a:blip r:embed="rId5"/>
          <a:stretch>
            <a:fillRect/>
          </a:stretch>
        </p:blipFill>
        <p:spPr>
          <a:xfrm>
            <a:off x="678537" y="4021812"/>
            <a:ext cx="484584" cy="484584"/>
          </a:xfrm>
          <a:prstGeom prst="rect">
            <a:avLst/>
          </a:prstGeom>
        </p:spPr>
      </p:pic>
      <p:sp>
        <p:nvSpPr>
          <p:cNvPr id="8" name="Text 3"/>
          <p:cNvSpPr/>
          <p:nvPr/>
        </p:nvSpPr>
        <p:spPr>
          <a:xfrm>
            <a:off x="678537" y="4700230"/>
            <a:ext cx="2544485" cy="318016"/>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Petrona Bold" pitchFamily="34" charset="0"/>
                <a:ea typeface="Petrona Bold" pitchFamily="34" charset="-122"/>
                <a:cs typeface="Petrona Bold" pitchFamily="34" charset="-120"/>
              </a:rPr>
              <a:t>Accessibility</a:t>
            </a:r>
            <a:endParaRPr lang="en-US" sz="2000" dirty="0"/>
          </a:p>
        </p:txBody>
      </p:sp>
      <p:sp>
        <p:nvSpPr>
          <p:cNvPr id="9" name="Text 4"/>
          <p:cNvSpPr/>
          <p:nvPr/>
        </p:nvSpPr>
        <p:spPr>
          <a:xfrm>
            <a:off x="678537" y="5134451"/>
            <a:ext cx="7786926" cy="310039"/>
          </a:xfrm>
          <a:prstGeom prst="rect">
            <a:avLst/>
          </a:prstGeom>
          <a:noFill/>
          <a:ln/>
        </p:spPr>
        <p:txBody>
          <a:bodyPr wrap="none" lIns="0" tIns="0" rIns="0" bIns="0" rtlCol="0" anchor="t"/>
          <a:lstStyle/>
          <a:p>
            <a:pPr marL="0" indent="0" algn="l">
              <a:lnSpc>
                <a:spcPts val="2400"/>
              </a:lnSpc>
              <a:buNone/>
            </a:pPr>
            <a:r>
              <a:rPr lang="en-US" sz="1500" dirty="0">
                <a:solidFill>
                  <a:srgbClr val="272525"/>
                </a:solidFill>
                <a:latin typeface="Inter" pitchFamily="34" charset="0"/>
                <a:ea typeface="Inter" pitchFamily="34" charset="-122"/>
                <a:cs typeface="Inter" pitchFamily="34" charset="-120"/>
              </a:rPr>
              <a:t>User interface accessible to individuals with visual or hearing impairments.</a:t>
            </a:r>
            <a:endParaRPr lang="en-US" sz="1500" dirty="0"/>
          </a:p>
        </p:txBody>
      </p:sp>
      <p:pic>
        <p:nvPicPr>
          <p:cNvPr id="10" name="Image 3" descr="preencoded.png"/>
          <p:cNvPicPr>
            <a:picLocks noChangeAspect="1"/>
          </p:cNvPicPr>
          <p:nvPr/>
        </p:nvPicPr>
        <p:blipFill>
          <a:blip r:embed="rId6"/>
          <a:stretch>
            <a:fillRect/>
          </a:stretch>
        </p:blipFill>
        <p:spPr>
          <a:xfrm>
            <a:off x="678537" y="6025991"/>
            <a:ext cx="484584" cy="484584"/>
          </a:xfrm>
          <a:prstGeom prst="rect">
            <a:avLst/>
          </a:prstGeom>
        </p:spPr>
      </p:pic>
      <p:sp>
        <p:nvSpPr>
          <p:cNvPr id="11" name="Text 5"/>
          <p:cNvSpPr/>
          <p:nvPr/>
        </p:nvSpPr>
        <p:spPr>
          <a:xfrm>
            <a:off x="678537" y="6704409"/>
            <a:ext cx="2544485" cy="318016"/>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Petrona Bold" pitchFamily="34" charset="0"/>
                <a:ea typeface="Petrona Bold" pitchFamily="34" charset="-122"/>
                <a:cs typeface="Petrona Bold" pitchFamily="34" charset="-120"/>
              </a:rPr>
              <a:t>Robustness</a:t>
            </a:r>
            <a:endParaRPr lang="en-US" sz="2000" dirty="0"/>
          </a:p>
        </p:txBody>
      </p:sp>
      <p:sp>
        <p:nvSpPr>
          <p:cNvPr id="12" name="Text 6"/>
          <p:cNvSpPr/>
          <p:nvPr/>
        </p:nvSpPr>
        <p:spPr>
          <a:xfrm>
            <a:off x="678537" y="7138630"/>
            <a:ext cx="7786926" cy="310039"/>
          </a:xfrm>
          <a:prstGeom prst="rect">
            <a:avLst/>
          </a:prstGeom>
          <a:noFill/>
          <a:ln/>
        </p:spPr>
        <p:txBody>
          <a:bodyPr wrap="none" lIns="0" tIns="0" rIns="0" bIns="0" rtlCol="0" anchor="t"/>
          <a:lstStyle/>
          <a:p>
            <a:pPr marL="0" indent="0" algn="l">
              <a:lnSpc>
                <a:spcPts val="2400"/>
              </a:lnSpc>
              <a:buNone/>
            </a:pPr>
            <a:r>
              <a:rPr lang="en-US" sz="1500" dirty="0">
                <a:solidFill>
                  <a:srgbClr val="272525"/>
                </a:solidFill>
                <a:latin typeface="Inter" pitchFamily="34" charset="0"/>
                <a:ea typeface="Inter" pitchFamily="34" charset="-122"/>
                <a:cs typeface="Inter" pitchFamily="34" charset="-120"/>
              </a:rPr>
              <a:t>Resistant to network errors or audio input interruptions.</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464</Words>
  <Application>Microsoft Office PowerPoint</Application>
  <PresentationFormat>Personnalisé</PresentationFormat>
  <Paragraphs>73</Paragraphs>
  <Slides>6</Slides>
  <Notes>6</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6</vt:i4>
      </vt:variant>
    </vt:vector>
  </HeadingPairs>
  <TitlesOfParts>
    <vt:vector size="11" baseType="lpstr">
      <vt:lpstr>Inter Bold</vt:lpstr>
      <vt:lpstr>Arial</vt:lpstr>
      <vt:lpstr>Inter</vt:lpstr>
      <vt:lpstr>Petrona Bold</vt:lpstr>
      <vt:lpstr>Office Theme</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Kamul Nassoma</cp:lastModifiedBy>
  <cp:revision>2</cp:revision>
  <dcterms:created xsi:type="dcterms:W3CDTF">2024-11-20T09:47:13Z</dcterms:created>
  <dcterms:modified xsi:type="dcterms:W3CDTF">2024-11-20T09:48:55Z</dcterms:modified>
</cp:coreProperties>
</file>